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17" r:id="rId3"/>
    <p:sldId id="518" r:id="rId4"/>
    <p:sldId id="519" r:id="rId5"/>
    <p:sldId id="520" r:id="rId6"/>
    <p:sldId id="524" r:id="rId7"/>
    <p:sldId id="525" r:id="rId8"/>
    <p:sldId id="527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4355" autoAdjust="0"/>
  </p:normalViewPr>
  <p:slideViewPr>
    <p:cSldViewPr snapToGrid="0" snapToObjects="1">
      <p:cViewPr varScale="1">
        <p:scale>
          <a:sx n="111" d="100"/>
          <a:sy n="111" d="100"/>
        </p:scale>
        <p:origin x="11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1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needed for Exercise 4!</a:t>
            </a:r>
          </a:p>
          <a:p>
            <a:r>
              <a:rPr lang="en-US" dirty="0"/>
              <a:t>11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*also* be needed for exercise 4 (for mouse events)!</a:t>
            </a:r>
          </a:p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9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might also come in handy for Ex4…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0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data is just a matrix; format depends on source. For this jpeg, it is a series of RGB values (0-1). You can also have an array of X/Y</a:t>
            </a:r>
          </a:p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41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data is just a matrix; format depends on source. For this jpeg, it is a series of RGB values (0-1). You can also have an array of X/Y</a:t>
            </a:r>
          </a:p>
          <a:p>
            <a:r>
              <a:rPr lang="en-US" dirty="0"/>
              <a:t>7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8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7950649" cy="808067"/>
          </a:xfrm>
        </p:spPr>
        <p:txBody>
          <a:bodyPr/>
          <a:lstStyle/>
          <a:p>
            <a:r>
              <a:rPr lang="en-US" sz="4400" dirty="0"/>
              <a:t>Qt Graphical User Interface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Always Look on the </a:t>
            </a:r>
            <a:r>
              <a:rPr lang="en-US" dirty="0" err="1"/>
              <a:t>PySide</a:t>
            </a:r>
            <a:r>
              <a:rPr lang="en-US" dirty="0"/>
              <a:t> of Life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9C6D4-5565-4FA2-B89E-19340B3E7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96564"/>
            <a:ext cx="7734300" cy="56751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To handle events via derivation, we can override virtual methods.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84ACD0-6A10-49F1-B6A6-63D8E241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42191"/>
            <a:ext cx="8564088" cy="837009"/>
          </a:xfrm>
        </p:spPr>
        <p:txBody>
          <a:bodyPr/>
          <a:lstStyle/>
          <a:p>
            <a:r>
              <a:rPr lang="en-US" dirty="0"/>
              <a:t>Event Handling: 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EDAF6-2FD4-413F-89CF-9536AB548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E994D-C2EC-421C-9D2F-F24FEE114EC2}"/>
              </a:ext>
            </a:extLst>
          </p:cNvPr>
          <p:cNvSpPr txBox="1"/>
          <p:nvPr/>
        </p:nvSpPr>
        <p:spPr>
          <a:xfrm>
            <a:off x="594756" y="2227466"/>
            <a:ext cx="3597581" cy="22467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MyLabel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QLabel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mousePressEvent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event):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pos =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event.pos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().x(),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event.pos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().y()))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"Pressed: (%d, %d)"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pos)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mouseReleaseEvent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event):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pos =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event.pos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().x(),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event.pos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().y()))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"Released: (%d, %d)"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pos)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84C5FEA-AD30-498B-B713-BD70953AD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86081"/>
              </p:ext>
            </p:extLst>
          </p:nvPr>
        </p:nvGraphicFramePr>
        <p:xfrm>
          <a:off x="4262137" y="2232812"/>
          <a:ext cx="4235567" cy="224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937">
                  <a:extLst>
                    <a:ext uri="{9D8B030D-6E8A-4147-A177-3AD203B41FA5}">
                      <a16:colId xmlns:a16="http://schemas.microsoft.com/office/drawing/2014/main" val="4188307052"/>
                    </a:ext>
                  </a:extLst>
                </a:gridCol>
                <a:gridCol w="2246630">
                  <a:extLst>
                    <a:ext uri="{9D8B030D-6E8A-4147-A177-3AD203B41FA5}">
                      <a16:colId xmlns:a16="http://schemas.microsoft.com/office/drawing/2014/main" val="2284359604"/>
                    </a:ext>
                  </a:extLst>
                </a:gridCol>
              </a:tblGrid>
              <a:tr h="373571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Virtual 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441628"/>
                  </a:ext>
                </a:extLst>
              </a:tr>
              <a:tr h="373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dragEnterEvent</a:t>
                      </a:r>
                      <a:endParaRPr lang="en-US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Drag enters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560801"/>
                  </a:ext>
                </a:extLst>
              </a:tr>
              <a:tr h="373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dragLeaveEvent</a:t>
                      </a:r>
                      <a:endParaRPr lang="en-US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Drag leaves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536645"/>
                  </a:ext>
                </a:extLst>
              </a:tr>
              <a:tr h="373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dropEvent</a:t>
                      </a:r>
                      <a:endParaRPr lang="en-US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 event completes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983352"/>
                  </a:ext>
                </a:extLst>
              </a:tr>
              <a:tr h="373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enterEvent</a:t>
                      </a:r>
                      <a:endParaRPr lang="en-US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Mouse enters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96522"/>
                  </a:ext>
                </a:extLst>
              </a:tr>
              <a:tr h="37357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leaveEvent</a:t>
                      </a:r>
                      <a:endParaRPr lang="en-US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Mouse leaves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64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93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18413-D134-41DA-8043-CCE3BBB9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5" y="1090870"/>
            <a:ext cx="7580229" cy="419810"/>
          </a:xfrm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Qt’s variant of the </a:t>
            </a:r>
            <a:r>
              <a:rPr lang="en-US" b="1" dirty="0">
                <a:solidFill>
                  <a:srgbClr val="FFC000"/>
                </a:solidFill>
              </a:rPr>
              <a:t>observer pattern</a:t>
            </a:r>
            <a:r>
              <a:rPr lang="en-US" dirty="0"/>
              <a:t> uses </a:t>
            </a:r>
            <a:r>
              <a:rPr lang="en-US" b="1" dirty="0">
                <a:solidFill>
                  <a:srgbClr val="FFC000"/>
                </a:solidFill>
              </a:rPr>
              <a:t>signals</a:t>
            </a:r>
            <a:r>
              <a:rPr lang="en-US" dirty="0"/>
              <a:t> and </a:t>
            </a:r>
            <a:r>
              <a:rPr lang="en-US" b="1" dirty="0">
                <a:solidFill>
                  <a:srgbClr val="FFC000"/>
                </a:solidFill>
              </a:rPr>
              <a:t>slots</a:t>
            </a:r>
            <a:r>
              <a:rPr lang="en-US" dirty="0"/>
              <a:t>.</a:t>
            </a:r>
          </a:p>
          <a:p>
            <a:pPr marL="0" indent="0" algn="ctr">
              <a:spcBef>
                <a:spcPts val="1200"/>
              </a:spcBef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047688-5A73-40B6-A640-EAC200A5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7122"/>
            <a:ext cx="8564088" cy="667913"/>
          </a:xfrm>
        </p:spPr>
        <p:txBody>
          <a:bodyPr/>
          <a:lstStyle/>
          <a:p>
            <a:r>
              <a:rPr lang="en-US" dirty="0"/>
              <a:t>Slots &amp;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D7B5-8B65-451F-A80C-56ACC92C4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CC26BAF-47F2-40BB-8C7F-1FD820E63802}"/>
              </a:ext>
            </a:extLst>
          </p:cNvPr>
          <p:cNvSpPr txBox="1">
            <a:spLocks/>
          </p:cNvSpPr>
          <p:nvPr/>
        </p:nvSpPr>
        <p:spPr bwMode="auto">
          <a:xfrm>
            <a:off x="781885" y="3958415"/>
            <a:ext cx="7580229" cy="80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1200"/>
              </a:spcBef>
              <a:buFont typeface="Wingdings" charset="2"/>
              <a:buNone/>
            </a:pPr>
            <a:r>
              <a:rPr lang="en-US" dirty="0"/>
              <a:t>Signals are necessary to cause action in the GUI thread from outside.</a:t>
            </a:r>
            <a:br>
              <a:rPr lang="en-US" dirty="0"/>
            </a:br>
            <a:r>
              <a:rPr lang="en-US" u="sng" dirty="0"/>
              <a:t>Note: signals can only be declared within </a:t>
            </a:r>
            <a:r>
              <a:rPr lang="en-US" u="sng" dirty="0" err="1"/>
              <a:t>QWidget</a:t>
            </a:r>
            <a:r>
              <a:rPr lang="en-US" u="sng" dirty="0"/>
              <a:t> subclasses!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45BEA-ACAA-4C41-8573-0B2F724A157C}"/>
              </a:ext>
            </a:extLst>
          </p:cNvPr>
          <p:cNvSpPr txBox="1"/>
          <p:nvPr/>
        </p:nvSpPr>
        <p:spPr>
          <a:xfrm>
            <a:off x="1718462" y="1549315"/>
            <a:ext cx="2506717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PySide2.QtCore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Signal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Thread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signal = Signal()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str_signal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Signal(str)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QPushButton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count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657-6CA4-451D-9E50-977565A91307}"/>
              </a:ext>
            </a:extLst>
          </p:cNvPr>
          <p:cNvSpPr txBox="1"/>
          <p:nvPr/>
        </p:nvSpPr>
        <p:spPr>
          <a:xfrm>
            <a:off x="4364882" y="1553304"/>
            <a:ext cx="3263971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when_clicked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Thread(target=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start_thread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).start()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start_thread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global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count, window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count = count + 1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window.signal.emit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window.str_signal.emit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(str(count))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button.clicked.connect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when_clicked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window.signal.connect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(lambda: print("Hello"))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window.str_signal.connect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button.setText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</a:t>
            </a:r>
          </a:p>
        </p:txBody>
      </p:sp>
    </p:spTree>
    <p:extLst>
      <p:ext uri="{BB962C8B-B14F-4D97-AF65-F5344CB8AC3E}">
        <p14:creationId xmlns:p14="http://schemas.microsoft.com/office/powerpoint/2010/main" val="2226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EC776-B025-4032-9453-32A438C1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74" y="1182248"/>
            <a:ext cx="7734300" cy="3696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use a more traditional observer model via event filters.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9CAAA-53CF-4711-B822-E3C5A209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68722"/>
            <a:ext cx="8564088" cy="577177"/>
          </a:xfrm>
        </p:spPr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B507C-C9C8-4D2D-8BAB-6D37EEDFB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786BA54-1FD8-43B9-A580-22527C924348}"/>
              </a:ext>
            </a:extLst>
          </p:cNvPr>
          <p:cNvSpPr txBox="1">
            <a:spLocks/>
          </p:cNvSpPr>
          <p:nvPr/>
        </p:nvSpPr>
        <p:spPr bwMode="auto">
          <a:xfrm>
            <a:off x="704850" y="4340770"/>
            <a:ext cx="7734300" cy="44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To use Qt event filtering, the filter class must derive from </a:t>
            </a:r>
            <a:r>
              <a:rPr lang="en-US" dirty="0" err="1"/>
              <a:t>QObject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1101A-421E-4C49-B723-00B1B9297712}"/>
              </a:ext>
            </a:extLst>
          </p:cNvPr>
          <p:cNvSpPr txBox="1"/>
          <p:nvPr/>
        </p:nvSpPr>
        <p:spPr>
          <a:xfrm>
            <a:off x="563948" y="1677574"/>
            <a:ext cx="3962747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PySide2.QtCore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QObject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QEvent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PySide2.QtGui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QPixmap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QEvent.Type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MyAppClass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QObject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eventFilter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obj, event):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 == label: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event.type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Type.MouseButtonRelease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mouse_release_event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(event)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FFFF"/>
                </a:solidFill>
                <a:latin typeface="Consolas" panose="020B0609020204030204" pitchFamily="49" charset="0"/>
              </a:rPr>
              <a:t>elif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event.type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Type.MouseButtonPress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mouse_press_event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(event)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FFFF"/>
                </a:solidFill>
                <a:latin typeface="Consolas" panose="020B0609020204030204" pitchFamily="49" charset="0"/>
              </a:rPr>
              <a:t>elif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event.type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Type.MouseMove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mouse_move_event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(event)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91C6D-B699-470C-8622-474249AB3500}"/>
              </a:ext>
            </a:extLst>
          </p:cNvPr>
          <p:cNvSpPr txBox="1"/>
          <p:nvPr/>
        </p:nvSpPr>
        <p:spPr>
          <a:xfrm>
            <a:off x="4526695" y="1676827"/>
            <a:ext cx="3986484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mouse_release_event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"Rel: (%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d,%d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().x(),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().y()))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mouse_press_event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Prs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 (%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d,%d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().x(),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().y()))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mouse_move_event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Mvd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 (%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d,%d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().x(),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e.pos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().y()))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(0, 0, 320, 320)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(label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QLabel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(10, 10, 300, 300)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label.setPixmap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QPixmap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"snakes.jpg"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my_object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MyAppClass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label.installEventFilter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my_object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</a:t>
            </a:r>
          </a:p>
        </p:txBody>
      </p:sp>
    </p:spTree>
    <p:extLst>
      <p:ext uri="{BB962C8B-B14F-4D97-AF65-F5344CB8AC3E}">
        <p14:creationId xmlns:p14="http://schemas.microsoft.com/office/powerpoint/2010/main" val="15148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2C928-9CA4-4EFB-8B65-4086B9582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475176"/>
            <a:ext cx="7734300" cy="4404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limit inputs to valid variants using </a:t>
            </a:r>
            <a:r>
              <a:rPr lang="en-US" u="sng" dirty="0"/>
              <a:t>input validators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A0D41F-7709-4C05-9C5D-EF120A50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1F4D3-15EF-4FEA-869E-C3646627B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C4E8D-2937-4D82-ABBF-7FE69A8A4E62}"/>
              </a:ext>
            </a:extLst>
          </p:cNvPr>
          <p:cNvSpPr txBox="1"/>
          <p:nvPr/>
        </p:nvSpPr>
        <p:spPr>
          <a:xfrm>
            <a:off x="2617501" y="2104026"/>
            <a:ext cx="3908998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PySide2.QtGui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QIntValidator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(0, 0, 320, 480)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(line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QLineEdit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line.setText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"100"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line.setValidator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QIntValidator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 100, line))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AEF70A0-7C4C-4124-A76F-DAE3999DABE4}"/>
              </a:ext>
            </a:extLst>
          </p:cNvPr>
          <p:cNvSpPr txBox="1">
            <a:spLocks/>
          </p:cNvSpPr>
          <p:nvPr/>
        </p:nvSpPr>
        <p:spPr bwMode="auto">
          <a:xfrm>
            <a:off x="704850" y="4089248"/>
            <a:ext cx="7734300" cy="440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Generally, input validators check the text with every keystroke!</a:t>
            </a:r>
          </a:p>
        </p:txBody>
      </p:sp>
    </p:spTree>
    <p:extLst>
      <p:ext uri="{BB962C8B-B14F-4D97-AF65-F5344CB8AC3E}">
        <p14:creationId xmlns:p14="http://schemas.microsoft.com/office/powerpoint/2010/main" val="31491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060740-7A62-4D87-9A01-2234EDFF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54888"/>
            <a:ext cx="7734300" cy="4338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Matplotlib has widget classes for several GUI toolkits.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89EC3-A2F7-42A6-8886-637EDD52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00926"/>
            <a:ext cx="8564088" cy="689302"/>
          </a:xfrm>
        </p:spPr>
        <p:txBody>
          <a:bodyPr/>
          <a:lstStyle/>
          <a:p>
            <a:r>
              <a:rPr lang="en-US" dirty="0" err="1"/>
              <a:t>FigureCanvas</a:t>
            </a:r>
            <a:r>
              <a:rPr lang="en-US" dirty="0"/>
              <a:t> Widget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27A1-C608-43E5-9B6C-54E3E08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3594F-D192-4E52-A66B-E36FEB19E32F}"/>
              </a:ext>
            </a:extLst>
          </p:cNvPr>
          <p:cNvSpPr txBox="1"/>
          <p:nvPr/>
        </p:nvSpPr>
        <p:spPr>
          <a:xfrm>
            <a:off x="1459367" y="1745356"/>
            <a:ext cx="3384303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matplotlib.backends.backend_qt5agg \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FigureCanvasQTAgg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as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(0, 0, 320, 320)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figure, axes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pyplot.subplots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axes.set_axis_off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([x – x ** .5 for x in range(0,10)])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canvas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(figure)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window.setCentralWidget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(canvas)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F8EB4-A41E-438F-A755-E434B3B0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601" y="1747904"/>
            <a:ext cx="2626032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060740-7A62-4D87-9A01-2234EDFF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182002"/>
            <a:ext cx="7734300" cy="4338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Matplotlib can also read and draw images.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89EC3-A2F7-42A6-8886-637EDD52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41292"/>
            <a:ext cx="8564088" cy="689302"/>
          </a:xfrm>
        </p:spPr>
        <p:txBody>
          <a:bodyPr/>
          <a:lstStyle/>
          <a:p>
            <a:r>
              <a:rPr lang="en-US" dirty="0"/>
              <a:t>Drawing Pixel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27A1-C608-43E5-9B6C-54E3E08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3594F-D192-4E52-A66B-E36FEB19E32F}"/>
              </a:ext>
            </a:extLst>
          </p:cNvPr>
          <p:cNvSpPr txBox="1"/>
          <p:nvPr/>
        </p:nvSpPr>
        <p:spPr>
          <a:xfrm>
            <a:off x="1434556" y="1639659"/>
            <a:ext cx="3384303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matplotlib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image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matplotlib.backends.backend_qt5agg \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FigureCanvasQTAgg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as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(0, 0, 320, 320)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figure, axes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pyplot.subplots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axes.set_axis_off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axes.set_position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([0,0,1,1])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jackson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image.imread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("snakes.jpg")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canvas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(figure)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window.setCentralWidget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(canvas)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picture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axes.imshow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jackson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B700E-2885-4DAE-87C6-510AB0E91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07" y="1615837"/>
            <a:ext cx="2779637" cy="30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060740-7A62-4D87-9A01-2234EDFF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57" y="976596"/>
            <a:ext cx="8663885" cy="4338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matrix is individual values, Matplotlib will automatically assign colors.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89EC3-A2F7-42A6-8886-637EDD52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09262"/>
            <a:ext cx="8564088" cy="640710"/>
          </a:xfrm>
        </p:spPr>
        <p:txBody>
          <a:bodyPr/>
          <a:lstStyle/>
          <a:p>
            <a:r>
              <a:rPr lang="en-US" dirty="0"/>
              <a:t>Pixels from Value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27A1-C608-43E5-9B6C-54E3E08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3594F-D192-4E52-A66B-E36FEB19E32F}"/>
              </a:ext>
            </a:extLst>
          </p:cNvPr>
          <p:cNvSpPr txBox="1"/>
          <p:nvPr/>
        </p:nvSpPr>
        <p:spPr>
          <a:xfrm>
            <a:off x="806788" y="1420737"/>
            <a:ext cx="3843129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PySide2.QtWidgets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random,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matplotlib.pyplot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matplotlib.backends.backend_qt5agg \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FigureCanvasQTAgg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as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>
                <a:solidFill>
                  <a:srgbClr val="00FFFF"/>
                </a:solidFill>
                <a:latin typeface="Consolas" panose="020B0609020204030204" pitchFamily="49" charset="0"/>
              </a:rPr>
              <a:t>shuffle</a:t>
            </a:r>
            <a:r>
              <a:rPr lang="en-US" sz="1000" dirty="0" err="1">
                <a:solidFill>
                  <a:srgbClr val="00FFFF"/>
                </a:solidFill>
                <a:latin typeface="Consolas" panose="020B0609020204030204" pitchFamily="49" charset="0"/>
              </a:rPr>
              <a:t>_pixels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random.shuffle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(pixels)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picture.set_array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(pixels)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canvas.draw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QApplication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QMainWindow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setCentralWidget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QWidget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window.setGeometry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(0, 0, 320, 320)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layout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QVBoxLayout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window.centralWidget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layout.addWidget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(button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QPushButton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(window))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button.clicked.connect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shuffle_pixels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button.setText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("Shuffle")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70714-9545-439C-B23A-919744C94CC4}"/>
              </a:ext>
            </a:extLst>
          </p:cNvPr>
          <p:cNvSpPr txBox="1"/>
          <p:nvPr/>
        </p:nvSpPr>
        <p:spPr>
          <a:xfrm>
            <a:off x="4649917" y="1420737"/>
            <a:ext cx="3843129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figure, axes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matplotlib.pyplot.subplots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axes.set_axis_off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axes.set_position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([0,0,1,1])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pixels = [range(i*10,i*10+10) for i in range(0,10)]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layout.addWidget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(canvas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FigureCanvas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(figure))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picture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axes.imshow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(pixels)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app.exec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C63B6C-33E7-4775-BF68-DD508AC1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882" y="2934875"/>
            <a:ext cx="1657902" cy="1809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BBD31-026C-471E-AECA-7C4223B9C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144" y="2934875"/>
            <a:ext cx="1657902" cy="18095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EFF674-FEF0-4A2F-B986-0909EFD86B8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6414784" y="3839645"/>
            <a:ext cx="420360" cy="155"/>
          </a:xfrm>
          <a:prstGeom prst="straightConnector1">
            <a:avLst/>
          </a:prstGeom>
          <a:ln>
            <a:solidFill>
              <a:srgbClr val="FFFF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76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52519</TotalTime>
  <Words>1290</Words>
  <Application>Microsoft Office PowerPoint</Application>
  <PresentationFormat>On-screen Show (16:9)</PresentationFormat>
  <Paragraphs>214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</vt:lpstr>
      <vt:lpstr>Consolas</vt:lpstr>
      <vt:lpstr>Rockwell</vt:lpstr>
      <vt:lpstr>Times New Roman</vt:lpstr>
      <vt:lpstr>Wingdings</vt:lpstr>
      <vt:lpstr>PNE Theme Slide Deck</vt:lpstr>
      <vt:lpstr>Qt Graphical User Interface</vt:lpstr>
      <vt:lpstr>Event Handling: Derivation</vt:lpstr>
      <vt:lpstr>Slots &amp; Signals</vt:lpstr>
      <vt:lpstr>Event Filters</vt:lpstr>
      <vt:lpstr>Input Validators</vt:lpstr>
      <vt:lpstr>FigureCanvas Widget Classes</vt:lpstr>
      <vt:lpstr>Drawing Pixel Plots</vt:lpstr>
      <vt:lpstr>Pixels from Value Range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1152</cp:revision>
  <cp:lastPrinted>2014-01-31T19:29:42Z</cp:lastPrinted>
  <dcterms:created xsi:type="dcterms:W3CDTF">2013-09-18T13:46:37Z</dcterms:created>
  <dcterms:modified xsi:type="dcterms:W3CDTF">2020-08-18T14:32:39Z</dcterms:modified>
</cp:coreProperties>
</file>